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  <p:embeddedFont>
      <p:font typeface="EB Garamond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bold.fntdata"/><Relationship Id="rId10" Type="http://schemas.openxmlformats.org/officeDocument/2006/relationships/slide" Target="slides/slide5.xml"/><Relationship Id="rId32" Type="http://schemas.openxmlformats.org/officeDocument/2006/relationships/font" Target="fonts/Nunito-regular.fntdata"/><Relationship Id="rId13" Type="http://schemas.openxmlformats.org/officeDocument/2006/relationships/slide" Target="slides/slide8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-italic.fntdata"/><Relationship Id="rId15" Type="http://schemas.openxmlformats.org/officeDocument/2006/relationships/slide" Target="slides/slide10.xml"/><Relationship Id="rId37" Type="http://schemas.openxmlformats.org/officeDocument/2006/relationships/font" Target="fonts/EBGaramond-bold.fntdata"/><Relationship Id="rId14" Type="http://schemas.openxmlformats.org/officeDocument/2006/relationships/slide" Target="slides/slide9.xml"/><Relationship Id="rId36" Type="http://schemas.openxmlformats.org/officeDocument/2006/relationships/font" Target="fonts/EBGaramond-regular.fntdata"/><Relationship Id="rId17" Type="http://schemas.openxmlformats.org/officeDocument/2006/relationships/slide" Target="slides/slide12.xml"/><Relationship Id="rId39" Type="http://schemas.openxmlformats.org/officeDocument/2006/relationships/font" Target="fonts/EBGaramond-boldItalic.fntdata"/><Relationship Id="rId16" Type="http://schemas.openxmlformats.org/officeDocument/2006/relationships/slide" Target="slides/slide11.xml"/><Relationship Id="rId38" Type="http://schemas.openxmlformats.org/officeDocument/2006/relationships/font" Target="fonts/EBGaramond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18babdf6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18babdf6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18babdf6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18babdf6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18babdf6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18babdf6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18babdf6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18babdf6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18babdf6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18babdf6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18babdf6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18babdf6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18babdf6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18babdf6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18babdf6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18babdf6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18babdf6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18babdf6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18babdf6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18babdf6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18babdf6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18babdf6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18babdf6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18babdf6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18babdf6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18babdf6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18babdf6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18babdf6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18babdf6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18babdf6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18babdf6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18babdf6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8b91a35d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8b91a35d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18babdf6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18babdf6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18babdf6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18babdf6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18babdf6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18babdf6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18babdf6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18babdf6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18babdf6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18babdf6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18babdf6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18babdf6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8babdf6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18babdf6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18babdf6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18babdf6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25433" y="18361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EB Garamond"/>
                <a:ea typeface="EB Garamond"/>
                <a:cs typeface="EB Garamond"/>
                <a:sym typeface="EB Garamond"/>
              </a:rPr>
              <a:t>TLC-DFW Esperanto Demo Class</a:t>
            </a:r>
            <a:endParaRPr sz="4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25425" y="3668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Nunito"/>
                <a:ea typeface="Nunito"/>
                <a:cs typeface="Nunito"/>
                <a:sym typeface="Nunito"/>
              </a:rPr>
              <a:t>Jes/Ne Demandoj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050" y="592650"/>
            <a:ext cx="20478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fari demandoj, ni devas uzi du aferojn: la vorto “</a:t>
            </a:r>
            <a:r>
              <a:rPr lang="en"/>
              <a:t>ĉu”</a:t>
            </a:r>
            <a:r>
              <a:rPr lang="en"/>
              <a:t>, kaj la demandosigno.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Deklaro: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“Meksiko estas en Nordameriko.”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Demando: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b="1" lang="en" sz="5100" u="sng">
                <a:highlight>
                  <a:srgbClr val="6AA84F"/>
                </a:highlight>
              </a:rPr>
              <a:t>Ĉu</a:t>
            </a:r>
            <a:r>
              <a:rPr lang="en"/>
              <a:t> Meksiko estas en Nordameriko</a:t>
            </a:r>
            <a:r>
              <a:rPr b="1" lang="en" sz="5100" u="sng">
                <a:highlight>
                  <a:srgbClr val="6AA84F"/>
                </a:highlight>
              </a:rPr>
              <a:t>?</a:t>
            </a:r>
            <a:r>
              <a:rPr lang="en"/>
              <a:t>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Foje ni respondas al demondoj kun </a:t>
            </a:r>
            <a:r>
              <a:rPr b="1" lang="en" sz="6000"/>
              <a:t>jes</a:t>
            </a:r>
            <a:r>
              <a:rPr lang="en"/>
              <a:t> aŭ </a:t>
            </a:r>
            <a:r>
              <a:rPr b="1" lang="en" sz="6000"/>
              <a:t>ne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6AA84F"/>
                </a:highlight>
              </a:rPr>
              <a:t>Jes</a:t>
            </a:r>
            <a:r>
              <a:rPr lang="en"/>
              <a:t> kaj </a:t>
            </a:r>
            <a:r>
              <a:rPr lang="en">
                <a:highlight>
                  <a:srgbClr val="CC0000"/>
                </a:highlight>
              </a:rPr>
              <a:t>Ne</a:t>
            </a:r>
            <a:endParaRPr>
              <a:highlight>
                <a:srgbClr val="CC0000"/>
              </a:highlight>
            </a:endParaRPr>
          </a:p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594" y="1405525"/>
            <a:ext cx="4930825" cy="39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Ĉu la taso estas </a:t>
            </a:r>
            <a:r>
              <a:rPr lang="en" sz="3600">
                <a:highlight>
                  <a:srgbClr val="CC0000"/>
                </a:highlight>
              </a:rPr>
              <a:t>ruĝa</a:t>
            </a:r>
            <a:r>
              <a:rPr lang="en" sz="3600"/>
              <a:t>?</a:t>
            </a:r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1159650"/>
            <a:ext cx="38209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Ĉu la cielo estas</a:t>
            </a:r>
            <a:r>
              <a:rPr lang="en" sz="3600"/>
              <a:t> </a:t>
            </a:r>
            <a:r>
              <a:rPr lang="en" sz="3600">
                <a:highlight>
                  <a:srgbClr val="CC0000"/>
                </a:highlight>
              </a:rPr>
              <a:t>ruĝa</a:t>
            </a:r>
            <a:r>
              <a:rPr lang="en" sz="3600"/>
              <a:t>?</a:t>
            </a:r>
            <a:endParaRPr/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838" y="1191050"/>
            <a:ext cx="623832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Ĉu la tero estas </a:t>
            </a:r>
            <a:r>
              <a:rPr lang="en" sz="3600">
                <a:highlight>
                  <a:srgbClr val="0000FF"/>
                </a:highlight>
              </a:rPr>
              <a:t>blua</a:t>
            </a:r>
            <a:r>
              <a:rPr lang="en" sz="3600"/>
              <a:t>?</a:t>
            </a:r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625" y="1149225"/>
            <a:ext cx="838474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Marso</a:t>
            </a:r>
            <a:endParaRPr/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025" y="1159675"/>
            <a:ext cx="764195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</a:t>
            </a:r>
            <a:r>
              <a:rPr lang="en" sz="3600"/>
              <a:t>a maro</a:t>
            </a:r>
            <a:endParaRPr/>
          </a:p>
        </p:txBody>
      </p:sp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388" y="1201475"/>
            <a:ext cx="730122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</a:t>
            </a:r>
            <a:r>
              <a:rPr lang="en" sz="3600"/>
              <a:t>ango</a:t>
            </a:r>
            <a:endParaRPr/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475" y="1180575"/>
            <a:ext cx="730704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 nomo estas Ken.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850" y="601099"/>
            <a:ext cx="6828475" cy="44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38884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 havas _______ .</a:t>
            </a:r>
            <a:endParaRPr/>
          </a:p>
        </p:txBody>
      </p:sp>
      <p:sp>
        <p:nvSpPr>
          <p:cNvPr id="174" name="Google Shape;174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507524" cy="14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325" y="152400"/>
            <a:ext cx="1431576" cy="143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5349" y="152400"/>
            <a:ext cx="3817514" cy="14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374075"/>
            <a:ext cx="3125475" cy="175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2075" y="2374075"/>
            <a:ext cx="3294634" cy="17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4"/>
          <p:cNvSpPr txBox="1"/>
          <p:nvPr>
            <p:ph idx="4294967295" type="ctrTitle"/>
          </p:nvPr>
        </p:nvSpPr>
        <p:spPr>
          <a:xfrm>
            <a:off x="207150" y="1583975"/>
            <a:ext cx="85422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  hundo         kato              netflix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4"/>
          <p:cNvSpPr txBox="1"/>
          <p:nvPr/>
        </p:nvSpPr>
        <p:spPr>
          <a:xfrm>
            <a:off x="1079981" y="4208650"/>
            <a:ext cx="73872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domo                  lernistoj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Mi ne havas katon.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Ĉu vi havas katon?</a:t>
            </a:r>
            <a:endParaRPr/>
          </a:p>
        </p:txBody>
      </p:sp>
      <p:sp>
        <p:nvSpPr>
          <p:cNvPr id="191" name="Google Shape;191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ctrTitle"/>
          </p:nvPr>
        </p:nvSpPr>
        <p:spPr>
          <a:xfrm>
            <a:off x="311700" y="744575"/>
            <a:ext cx="8520600" cy="297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 parolas tri lingvojn: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Lingvo angla, lingvo hispana, kaj eperanto.</a:t>
            </a:r>
            <a:endParaRPr/>
          </a:p>
        </p:txBody>
      </p:sp>
      <p:sp>
        <p:nvSpPr>
          <p:cNvPr id="197" name="Google Shape;197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311700" y="752275"/>
            <a:ext cx="8520600" cy="26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Dankon.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title"/>
          </p:nvPr>
        </p:nvSpPr>
        <p:spPr>
          <a:xfrm>
            <a:off x="311700" y="752275"/>
            <a:ext cx="8520600" cy="26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Ekstra afero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8" name="Google Shape;208;p38"/>
          <p:cNvSpPr txBox="1"/>
          <p:nvPr/>
        </p:nvSpPr>
        <p:spPr>
          <a:xfrm>
            <a:off x="1498500" y="3115350"/>
            <a:ext cx="6147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(se ni havas tempon)</a:t>
            </a:r>
            <a:endParaRPr sz="5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 komencos kun du vortoj: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980000"/>
                </a:highlight>
              </a:rPr>
              <a:t>r</a:t>
            </a:r>
            <a:r>
              <a:rPr lang="en">
                <a:highlight>
                  <a:srgbClr val="980000"/>
                </a:highlight>
              </a:rPr>
              <a:t>uĝa</a:t>
            </a:r>
            <a:r>
              <a:rPr lang="en"/>
              <a:t> kaj </a:t>
            </a:r>
            <a:r>
              <a:rPr lang="en">
                <a:highlight>
                  <a:srgbClr val="0000FF"/>
                </a:highlight>
              </a:rPr>
              <a:t>blua</a:t>
            </a:r>
            <a:endParaRPr>
              <a:highlight>
                <a:srgbClr val="0000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Ĉu ĝi estas </a:t>
            </a:r>
            <a:r>
              <a:rPr lang="en" sz="3600">
                <a:highlight>
                  <a:srgbClr val="CC0000"/>
                </a:highlight>
              </a:rPr>
              <a:t>ruĝa</a:t>
            </a:r>
            <a:r>
              <a:rPr lang="en" sz="3600"/>
              <a:t>, aŭ </a:t>
            </a:r>
            <a:r>
              <a:rPr lang="en" sz="3600">
                <a:highlight>
                  <a:srgbClr val="0000FF"/>
                </a:highlight>
              </a:rPr>
              <a:t>blua</a:t>
            </a:r>
            <a:r>
              <a:rPr lang="en" sz="3600"/>
              <a:t>?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1159650"/>
            <a:ext cx="38209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Ĉu ĝi estas </a:t>
            </a:r>
            <a:r>
              <a:rPr lang="en" sz="3600">
                <a:highlight>
                  <a:srgbClr val="CC0000"/>
                </a:highlight>
              </a:rPr>
              <a:t>ruĝa</a:t>
            </a:r>
            <a:r>
              <a:rPr lang="en" sz="3600"/>
              <a:t>, aŭ </a:t>
            </a:r>
            <a:r>
              <a:rPr lang="en" sz="3600">
                <a:highlight>
                  <a:srgbClr val="0000FF"/>
                </a:highlight>
              </a:rPr>
              <a:t>blua</a:t>
            </a:r>
            <a:r>
              <a:rPr lang="en" sz="3600"/>
              <a:t>?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838" y="1191050"/>
            <a:ext cx="623832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Ĉu la tero estas </a:t>
            </a:r>
            <a:r>
              <a:rPr lang="en" sz="3600">
                <a:highlight>
                  <a:srgbClr val="CC0000"/>
                </a:highlight>
              </a:rPr>
              <a:t>ruĝa</a:t>
            </a:r>
            <a:r>
              <a:rPr lang="en" sz="3600"/>
              <a:t>, aŭ </a:t>
            </a:r>
            <a:r>
              <a:rPr lang="en" sz="3600">
                <a:highlight>
                  <a:srgbClr val="0000FF"/>
                </a:highlight>
              </a:rPr>
              <a:t>blua</a:t>
            </a:r>
            <a:r>
              <a:rPr lang="en" sz="3600"/>
              <a:t>?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625" y="1149225"/>
            <a:ext cx="838474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Ĉu marso estas </a:t>
            </a:r>
            <a:r>
              <a:rPr lang="en" sz="3600">
                <a:highlight>
                  <a:srgbClr val="CC0000"/>
                </a:highlight>
              </a:rPr>
              <a:t>ruĝa</a:t>
            </a:r>
            <a:r>
              <a:rPr lang="en" sz="3600"/>
              <a:t>, aŭ </a:t>
            </a:r>
            <a:r>
              <a:rPr lang="en" sz="3600">
                <a:highlight>
                  <a:srgbClr val="0000FF"/>
                </a:highlight>
              </a:rPr>
              <a:t>blua</a:t>
            </a:r>
            <a:r>
              <a:rPr lang="en" sz="3600"/>
              <a:t>?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025" y="1159675"/>
            <a:ext cx="764195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la maro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388" y="1201475"/>
            <a:ext cx="730122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sango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475" y="1180575"/>
            <a:ext cx="730704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